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017" r:id="rId3"/>
    <p:sldId id="1020" r:id="rId4"/>
    <p:sldId id="1066" r:id="rId5"/>
    <p:sldId id="1022" r:id="rId6"/>
    <p:sldId id="1026" r:id="rId7"/>
    <p:sldId id="1030" r:id="rId8"/>
    <p:sldId id="1067" r:id="rId9"/>
    <p:sldId id="1028"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2CBBE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94" d="100"/>
          <a:sy n="94" d="100"/>
        </p:scale>
        <p:origin x="90"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运动和力的关系</a:t>
            </a: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rPr>
              <a:t>4</a:t>
            </a:r>
            <a:r>
              <a:rPr lang="en-US" altLang="zh-CN" sz="4800" b="0" dirty="0">
                <a:solidFill>
                  <a:srgbClr val="000000"/>
                </a:solidFill>
                <a:latin typeface="+mj-ea"/>
                <a:ea typeface="+mj-ea"/>
              </a:rPr>
              <a:t>.</a:t>
            </a:r>
            <a:r>
              <a:rPr lang="zh-CN" altLang="en-US" sz="4800" b="0" dirty="0">
                <a:solidFill>
                  <a:srgbClr val="000000"/>
                </a:solidFill>
                <a:latin typeface="微软雅黑" panose="020B0503020204020204" pitchFamily="34" charset="-122"/>
                <a:ea typeface="微软雅黑" panose="020B0503020204020204" pitchFamily="34" charset="-122"/>
              </a:rPr>
              <a:t>力学单位制</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0716"/>
            <a:ext cx="11485848" cy="3900235"/>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单位制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：在物理学中，只要选定几个物理量的单位，就能够利用物理量之间的关系推导出其他物理量的单位，这些被选定的物理量叫作基本量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：基本量的单位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导出量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：由基本量根据物理关系推导出来的其他物理量叫作导出量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导出单位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：由基本量根据物理关系推导出来的其他物理量的单位叫作导出单位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单位制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：基本单位和导出单位的总体叫作单位制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60854" y="1620174"/>
            <a:ext cx="1254116" cy="369395"/>
          </a:xfrm>
          <a:prstGeom prst="rect">
            <a:avLst/>
          </a:prstGeom>
        </p:spPr>
      </p:pic>
      <p:pic>
        <p:nvPicPr>
          <p:cNvPr id="6" name="24知识过.eps" descr="id:2147491630;FounderCES"/>
          <p:cNvPicPr/>
          <p:nvPr/>
        </p:nvPicPr>
        <p:blipFill>
          <a:blip r:embed="rId3">
            <a:clrChange>
              <a:clrFrom>
                <a:srgbClr val="000000">
                  <a:alpha val="0"/>
                </a:srgbClr>
              </a:clrFrom>
              <a:clrTo>
                <a:srgbClr val="000000">
                  <a:alpha val="0"/>
                </a:srgbClr>
              </a:clrTo>
            </a:clrChange>
          </a:blip>
          <a:stretch>
            <a:fillRect/>
          </a:stretch>
        </p:blipFill>
        <p:spPr>
          <a:xfrm>
            <a:off x="2188368" y="804441"/>
            <a:ext cx="7723262" cy="536327"/>
          </a:xfrm>
          <a:prstGeom prst="rect">
            <a:avLst/>
          </a:prstGeom>
        </p:spPr>
      </p:pic>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43192" y="908720"/>
            <a:ext cx="1308841" cy="346592"/>
          </a:xfrm>
          <a:prstGeom prst="rect">
            <a:avLst/>
          </a:prstGeom>
        </p:spPr>
      </p:pic>
      <p:sp>
        <p:nvSpPr>
          <p:cNvPr id="5" name="内容占位符 4"/>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国际单位制</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的基本单位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国际单位制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届国际计量大会制订了一种国际通用的、包括一切计量领域的单位制，叫作国际单位制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国际单位制的</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基本单位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64632044"/>
              </p:ext>
            </p:extLst>
          </p:nvPr>
        </p:nvGraphicFramePr>
        <p:xfrm>
          <a:off x="406573" y="1412776"/>
          <a:ext cx="11440128" cy="4389120"/>
        </p:xfrm>
        <a:graphic>
          <a:graphicData uri="http://schemas.openxmlformats.org/drawingml/2006/table">
            <a:tbl>
              <a:tblPr firstRow="1" firstCol="1" bandRow="1"/>
              <a:tblGrid>
                <a:gridCol w="2984182">
                  <a:extLst>
                    <a:ext uri="{9D8B030D-6E8A-4147-A177-3AD203B41FA5}">
                      <a16:colId xmlns:a16="http://schemas.microsoft.com/office/drawing/2014/main" val="962618787"/>
                    </a:ext>
                  </a:extLst>
                </a:gridCol>
                <a:gridCol w="2984182">
                  <a:extLst>
                    <a:ext uri="{9D8B030D-6E8A-4147-A177-3AD203B41FA5}">
                      <a16:colId xmlns:a16="http://schemas.microsoft.com/office/drawing/2014/main" val="2785884327"/>
                    </a:ext>
                  </a:extLst>
                </a:gridCol>
                <a:gridCol w="2984182">
                  <a:extLst>
                    <a:ext uri="{9D8B030D-6E8A-4147-A177-3AD203B41FA5}">
                      <a16:colId xmlns:a16="http://schemas.microsoft.com/office/drawing/2014/main" val="1174672759"/>
                    </a:ext>
                  </a:extLst>
                </a:gridCol>
                <a:gridCol w="2487582">
                  <a:extLst>
                    <a:ext uri="{9D8B030D-6E8A-4147-A177-3AD203B41FA5}">
                      <a16:colId xmlns:a16="http://schemas.microsoft.com/office/drawing/2014/main" val="1126913893"/>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物理量名称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物理量符号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单位名称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单位符号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792337917"/>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27696818"/>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千克</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公斤</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39275196"/>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秒</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49217989"/>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培</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6240278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热力学温度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尔文</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44522426"/>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发光强度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坎</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德拉</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12533852"/>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物质的量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摩</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尔</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37610072"/>
                  </a:ext>
                </a:extLst>
              </a:tr>
            </a:tbl>
          </a:graphicData>
        </a:graphic>
      </p:graphicFrame>
    </p:spTree>
    <p:extLst>
      <p:ext uri="{BB962C8B-B14F-4D97-AF65-F5344CB8AC3E}">
        <p14:creationId xmlns:p14="http://schemas.microsoft.com/office/powerpoint/2010/main" val="5940059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81408"/>
            <a:ext cx="11485848" cy="3970318"/>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量纲法解决问题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量纲法是物理学中常用的一种解决问题的定性分析方法，也是验证关系式是否正确时常用的判别方法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量纲是物理量的基本属性，可简单类比该物理量的单位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对一个物理量进行描述时，总离不开这个物理量的单位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有些物理量没有单位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称为无量纲量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其量纲默认为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当用等式描述已知物理量时，其等号两端就必须保持量纲的一致性，即单位的一致性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可以用这个方法来验证解题所得等式是否正确或判断选项是否正确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要点破.eps" descr="id:2147491651;FounderCES"/>
          <p:cNvPicPr/>
          <p:nvPr/>
        </p:nvPicPr>
        <p:blipFill>
          <a:blip r:embed="rId2"/>
          <a:stretch>
            <a:fillRect/>
          </a:stretch>
        </p:blipFill>
        <p:spPr>
          <a:xfrm>
            <a:off x="2134766" y="739720"/>
            <a:ext cx="7628890" cy="659130"/>
          </a:xfrm>
          <a:prstGeom prst="rect">
            <a:avLst/>
          </a:prstGeom>
        </p:spPr>
      </p:pic>
      <p:pic>
        <p:nvPicPr>
          <p:cNvPr id="9" name="图片 8"/>
          <p:cNvPicPr>
            <a:picLocks noChangeAspect="1"/>
          </p:cNvPicPr>
          <p:nvPr/>
        </p:nvPicPr>
        <p:blipFill>
          <a:blip r:embed="rId3"/>
          <a:stretch>
            <a:fillRect/>
          </a:stretch>
        </p:blipFill>
        <p:spPr>
          <a:xfrm>
            <a:off x="374259" y="1534410"/>
            <a:ext cx="959793" cy="337706"/>
          </a:xfrm>
          <a:prstGeom prst="rect">
            <a:avLst/>
          </a:prstGeom>
        </p:spPr>
      </p:pic>
      <p:sp>
        <p:nvSpPr>
          <p:cNvPr id="5" name="内容占位符 1"/>
          <p:cNvSpPr txBox="1">
            <a:spLocks/>
          </p:cNvSpPr>
          <p:nvPr/>
        </p:nvSpPr>
        <p:spPr bwMode="auto">
          <a:xfrm>
            <a:off x="360854" y="5268987"/>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等式两边的量纲相等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等式不一定正确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等式两边的量纲不相等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则等式一定错误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stretch>
            <a:fillRect/>
          </a:stretch>
        </p:blipFill>
        <p:spPr>
          <a:xfrm>
            <a:off x="391465" y="5405979"/>
            <a:ext cx="1655432" cy="361435"/>
          </a:xfrm>
          <a:prstGeom prst="rect">
            <a:avLst/>
          </a:prstGeom>
        </p:spPr>
      </p:pic>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内容占位符 2"/>
              <p:cNvSpPr txBox="1">
                <a:spLocks/>
              </p:cNvSpPr>
              <p:nvPr/>
            </p:nvSpPr>
            <p:spPr bwMode="auto">
              <a:xfrm>
                <a:off x="360854" y="4852381"/>
                <a:ext cx="11485848" cy="145501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由题意可知</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整理可得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4π</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的单位分别为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为常数无单位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的单位为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2"/>
              <p:cNvSpPr txBox="1">
                <a:spLocks noRot="1" noChangeAspect="1" noMove="1" noResize="1" noEditPoints="1" noAdjustHandles="1" noChangeArrowheads="1" noChangeShapeType="1" noTextEdit="1"/>
              </p:cNvSpPr>
              <p:nvPr/>
            </p:nvSpPr>
            <p:spPr bwMode="auto">
              <a:xfrm>
                <a:off x="360854" y="4852381"/>
                <a:ext cx="11485848" cy="1455014"/>
              </a:xfrm>
              <a:prstGeom prst="rect">
                <a:avLst/>
              </a:prstGeom>
              <a:blipFill>
                <a:blip r:embed="rId2"/>
                <a:stretch>
                  <a:fillRect l="-796" r="-849" b="-418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746120"/>
                <a:ext cx="11485848" cy="367100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湖北重点高中智学联盟联考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在日常生活中， 我们通常用位置和速度来描述物体的运动状态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而在微观量子领域， 我们不可能同时把这两个参数准确地测量出来， 这就是所谓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测不准原理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这个原理可以用</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来表示，其中</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是位置的误差，</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是动量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动量等于质量与速度的乘积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的误差，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是普朗克常量，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是一个没有单位的常数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的单位是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155825" algn="l"/>
                    <a:tab pos="5287963"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3671005"/>
              </a:xfrm>
              <a:blipFill>
                <a:blip r:embed="rId3"/>
                <a:stretch>
                  <a:fillRect l="-796" r="-849" b="-995"/>
                </a:stretch>
              </a:blipFill>
            </p:spPr>
            <p:txBody>
              <a:bodyPr/>
              <a:lstStyle/>
              <a:p>
                <a:r>
                  <a:rPr lang="zh-CN" altLang="en-US">
                    <a:noFill/>
                  </a:rPr>
                  <a:t> </a:t>
                </a:r>
              </a:p>
            </p:txBody>
          </p:sp>
        </mc:Fallback>
      </mc:AlternateContent>
      <p:pic>
        <p:nvPicPr>
          <p:cNvPr id="3" name="24典例1.eps" descr="id:2147491680;FounderCES"/>
          <p:cNvPicPr/>
          <p:nvPr/>
        </p:nvPicPr>
        <p:blipFill>
          <a:blip r:embed="rId4"/>
          <a:stretch>
            <a:fillRect/>
          </a:stretch>
        </p:blipFill>
        <p:spPr>
          <a:xfrm>
            <a:off x="358412" y="917051"/>
            <a:ext cx="994484" cy="320124"/>
          </a:xfrm>
          <a:prstGeom prst="rect">
            <a:avLst/>
          </a:prstGeom>
        </p:spPr>
      </p:pic>
      <p:pic>
        <p:nvPicPr>
          <p:cNvPr id="7" name="24答案.eps" descr="id:2147491701;FounderCES"/>
          <p:cNvPicPr/>
          <p:nvPr/>
        </p:nvPicPr>
        <p:blipFill>
          <a:blip r:embed="rId5"/>
          <a:stretch>
            <a:fillRect/>
          </a:stretch>
        </p:blipFill>
        <p:spPr>
          <a:xfrm>
            <a:off x="406573" y="4574100"/>
            <a:ext cx="764309" cy="272473"/>
          </a:xfrm>
          <a:prstGeom prst="rect">
            <a:avLst/>
          </a:prstGeom>
        </p:spPr>
      </p:pic>
      <p:sp>
        <p:nvSpPr>
          <p:cNvPr id="2" name="矩形 1"/>
          <p:cNvSpPr/>
          <p:nvPr/>
        </p:nvSpPr>
        <p:spPr>
          <a:xfrm>
            <a:off x="1352896" y="4479503"/>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pic>
        <p:nvPicPr>
          <p:cNvPr id="6" name="24解析.eps" descr="id:2147491694;FounderCES"/>
          <p:cNvPicPr/>
          <p:nvPr/>
        </p:nvPicPr>
        <p:blipFill>
          <a:blip r:embed="rId6"/>
          <a:stretch>
            <a:fillRect/>
          </a:stretch>
        </p:blipFill>
        <p:spPr>
          <a:xfrm>
            <a:off x="406574" y="5229200"/>
            <a:ext cx="764309" cy="272473"/>
          </a:xfrm>
          <a:prstGeom prst="rect">
            <a:avLst/>
          </a:prstGeom>
        </p:spPr>
      </p:pic>
    </p:spTree>
    <p:extLst>
      <p:ext uri="{BB962C8B-B14F-4D97-AF65-F5344CB8AC3E}">
        <p14:creationId xmlns:p14="http://schemas.microsoft.com/office/powerpoint/2010/main" val="294813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53616" y="908720"/>
            <a:ext cx="968680" cy="342148"/>
          </a:xfrm>
          <a:prstGeom prst="rect">
            <a:avLst/>
          </a:prstGeom>
        </p:spPr>
      </p:pic>
      <p:sp>
        <p:nvSpPr>
          <p:cNvPr id="4" name="内容占位符 3"/>
          <p:cNvSpPr>
            <a:spLocks noGrp="1"/>
          </p:cNvSpPr>
          <p:nvPr>
            <p:ph idx="1"/>
          </p:nvPr>
        </p:nvSpPr>
        <p:spPr>
          <a:xfrm>
            <a:off x="360854" y="746120"/>
            <a:ext cx="11485848" cy="5562228"/>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单位制</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在物理计算中的应用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简化表达式书写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在物理计算中，如果所有已知量都用同一种单位制的单位来表示，计算结果也必定是用这种单位制中的单位来表示的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因此在计算过程中不必把各物理量的单位一一代入，只要在数字计算式末尾写出所求量的单位即可，从而使计算更简便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检验计算的结果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将各物理量的单位统一成国际单位，只要正确地应用公式，计算结果必定是用国际单位制单位来表示的，只有所求物理量计算结果的单位和该物理量在国际单位制中的单位完全一致时，该运算过程才可能正确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若所求物理量的单位不对，则结果一定错误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25975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简化计算过程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用物理规律解决问题时，要将所有物理量的单位都统一到国际单位制中，用国际单位制中的基本单位和导出单位表示，这样就可以省去计算过程中单位的代入，从而使计算更简便</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04875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3"/>
          <p:cNvSpPr txBox="1">
            <a:spLocks/>
          </p:cNvSpPr>
          <p:nvPr/>
        </p:nvSpPr>
        <p:spPr bwMode="auto">
          <a:xfrm>
            <a:off x="360854" y="409895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斤</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都是质量的单位</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spc="-15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t>
            </a:r>
            <a:r>
              <a:rPr lang="zh-CN"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cm/s</a:t>
            </a:r>
            <a:r>
              <a:rPr lang="en-US" altLang="zh-CN" b="1" spc="-15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5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5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5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5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spc="-15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5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5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《水浒传》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第一百零七回写道：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众将看他两个本事，都是半斤八两的，打扮也差不多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都是我国自秦朝开始使用的</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的计量单位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按旧制，半斤就是八两，所以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半斤八两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常用来比喻两人大致相当，不分上下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在厘米克秒制中，规定使</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的物体产生</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cm/s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加速度的力为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dirty="0"/>
          </a:p>
        </p:txBody>
      </p:sp>
      <p:pic>
        <p:nvPicPr>
          <p:cNvPr id="5" name="24典例2.eps" descr="id:2147491708;FounderCES"/>
          <p:cNvPicPr/>
          <p:nvPr/>
        </p:nvPicPr>
        <p:blipFill>
          <a:blip r:embed="rId2"/>
          <a:stretch>
            <a:fillRect/>
          </a:stretch>
        </p:blipFill>
        <p:spPr>
          <a:xfrm>
            <a:off x="375220" y="947359"/>
            <a:ext cx="904076" cy="291022"/>
          </a:xfrm>
          <a:prstGeom prst="rect">
            <a:avLst/>
          </a:prstGeom>
        </p:spPr>
      </p:pic>
      <p:pic>
        <p:nvPicPr>
          <p:cNvPr id="8" name="24答案.eps" descr="id:2147491722;FounderCES"/>
          <p:cNvPicPr/>
          <p:nvPr/>
        </p:nvPicPr>
        <p:blipFill>
          <a:blip r:embed="rId3"/>
          <a:stretch>
            <a:fillRect/>
          </a:stretch>
        </p:blipFill>
        <p:spPr>
          <a:xfrm>
            <a:off x="406574" y="3760920"/>
            <a:ext cx="764309" cy="272473"/>
          </a:xfrm>
          <a:prstGeom prst="rect">
            <a:avLst/>
          </a:prstGeom>
        </p:spPr>
      </p:pic>
      <p:pic>
        <p:nvPicPr>
          <p:cNvPr id="11" name="24解析.eps" descr="id:2147491694;FounderCES"/>
          <p:cNvPicPr/>
          <p:nvPr/>
        </p:nvPicPr>
        <p:blipFill>
          <a:blip r:embed="rId4"/>
          <a:stretch>
            <a:fillRect/>
          </a:stretch>
        </p:blipFill>
        <p:spPr>
          <a:xfrm>
            <a:off x="406574" y="4308655"/>
            <a:ext cx="764309" cy="272473"/>
          </a:xfrm>
          <a:prstGeom prst="rect">
            <a:avLst/>
          </a:prstGeom>
        </p:spPr>
      </p:pic>
      <p:sp>
        <p:nvSpPr>
          <p:cNvPr id="2" name="矩形 1"/>
          <p:cNvSpPr/>
          <p:nvPr/>
        </p:nvSpPr>
        <p:spPr>
          <a:xfrm>
            <a:off x="1279296" y="3666323"/>
            <a:ext cx="2193229"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质量</a:t>
            </a:r>
            <a:r>
              <a:rPr lang="zh-CN" altLang="zh-CN" sz="2400" dirty="0">
                <a:solidFill>
                  <a:srgbClr val="000000"/>
                </a:solidFill>
                <a:cs typeface="Times New Roman" panose="02020603050405020304" pitchFamily="18" charset="0"/>
              </a:rPr>
              <a:t>　</a:t>
            </a:r>
            <a:r>
              <a:rPr lang="en-US" altLang="zh-CN" sz="2400" dirty="0" smtClean="0">
                <a:solidFill>
                  <a:srgbClr val="000000"/>
                </a:solidFill>
              </a:rPr>
              <a:t>1</a:t>
            </a:r>
            <a:r>
              <a:rPr lang="en-US" altLang="zh-CN" sz="2400" dirty="0" smtClean="0">
                <a:solidFill>
                  <a:srgbClr val="000000"/>
                </a:solidFill>
                <a:latin typeface="宋体" panose="02010600030101010101" pitchFamily="2" charset="-122"/>
                <a:cs typeface="Times New Roman" panose="02020603050405020304" pitchFamily="18" charset="0"/>
              </a:rPr>
              <a:t>×</a:t>
            </a:r>
            <a:r>
              <a:rPr lang="en-US" altLang="zh-CN" sz="2400" dirty="0" smtClean="0">
                <a:solidFill>
                  <a:srgbClr val="000000"/>
                </a:solidFill>
              </a:rPr>
              <a:t>10</a:t>
            </a:r>
            <a:r>
              <a:rPr lang="zh-CN" altLang="zh-CN" sz="2400" baseline="30000" dirty="0" smtClean="0">
                <a:solidFill>
                  <a:srgbClr val="000000"/>
                </a:solidFill>
                <a:cs typeface="Times New Roman" panose="02020603050405020304" pitchFamily="18" charset="0"/>
              </a:rPr>
              <a:t>－</a:t>
            </a:r>
            <a:r>
              <a:rPr lang="en-US" altLang="zh-CN" sz="2400" baseline="30000" dirty="0" smtClean="0">
                <a:solidFill>
                  <a:srgbClr val="000000"/>
                </a:solidFill>
              </a:rPr>
              <a:t>5</a:t>
            </a:r>
            <a:endParaRPr lang="zh-CN" altLang="en-US" dirty="0"/>
          </a:p>
        </p:txBody>
      </p:sp>
    </p:spTree>
    <p:extLst>
      <p:ext uri="{BB962C8B-B14F-4D97-AF65-F5344CB8AC3E}">
        <p14:creationId xmlns:p14="http://schemas.microsoft.com/office/powerpoint/2010/main" val="227310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361</TotalTime>
  <Words>696</Words>
  <Application>Microsoft Office PowerPoint</Application>
  <PresentationFormat>自定义</PresentationFormat>
  <Paragraphs>61</Paragraphs>
  <Slides>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9</vt:i4>
      </vt:variant>
    </vt:vector>
  </HeadingPairs>
  <TitlesOfParts>
    <vt:vector size="20"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439</cp:revision>
  <dcterms:created xsi:type="dcterms:W3CDTF">2020-11-06T05:24:00Z</dcterms:created>
  <dcterms:modified xsi:type="dcterms:W3CDTF">2025-06-17T15:43:01Z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